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handoutMasterIdLst>
    <p:handoutMasterId r:id="rId10"/>
  </p:handoutMasterIdLst>
  <p:sldIdLst>
    <p:sldId id="311" r:id="rId3"/>
    <p:sldId id="313" r:id="rId4"/>
    <p:sldId id="314" r:id="rId5"/>
    <p:sldId id="312" r:id="rId6"/>
    <p:sldId id="316" r:id="rId7"/>
    <p:sldId id="317" r:id="rId8"/>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00B050"/>
    <a:srgbClr val="23530D"/>
    <a:srgbClr val="003300"/>
    <a:srgbClr val="F9FBB1"/>
    <a:srgbClr val="39C768"/>
    <a:srgbClr val="5E6267"/>
    <a:srgbClr val="5DAB7B"/>
    <a:srgbClr val="71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443" autoAdjust="0"/>
    <p:restoredTop sz="94660" autoAdjust="0"/>
  </p:normalViewPr>
  <p:slideViewPr>
    <p:cSldViewPr snapToGrid="0">
      <p:cViewPr varScale="1">
        <p:scale>
          <a:sx n="60" d="100"/>
          <a:sy n="60" d="100"/>
        </p:scale>
        <p:origin x="516"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86" d="100"/>
          <a:sy n="86" d="100"/>
        </p:scale>
        <p:origin x="1808" y="-13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AU"/>
          </a:p>
        </p:txBody>
      </p:sp>
      <p:sp>
        <p:nvSpPr>
          <p:cNvPr id="3" name="Date Placeholder 2"/>
          <p:cNvSpPr>
            <a:spLocks noGrp="1"/>
          </p:cNvSpPr>
          <p:nvPr>
            <p:ph type="dt" sz="quarter" idx="1"/>
          </p:nvPr>
        </p:nvSpPr>
        <p:spPr>
          <a:xfrm>
            <a:off x="4021294" y="0"/>
            <a:ext cx="3076363" cy="513508"/>
          </a:xfrm>
          <a:prstGeom prst="rect">
            <a:avLst/>
          </a:prstGeom>
        </p:spPr>
        <p:txBody>
          <a:bodyPr vert="horz" lIns="99048" tIns="49524" rIns="99048" bIns="49524" rtlCol="0"/>
          <a:lstStyle>
            <a:lvl1pPr algn="r">
              <a:defRPr sz="1300"/>
            </a:lvl1pPr>
          </a:lstStyle>
          <a:p>
            <a:fld id="{38FF8403-5773-47EF-B01B-99971C9DE5F7}" type="datetimeFigureOut">
              <a:rPr lang="en-AU" smtClean="0"/>
              <a:t>9/08/2021</a:t>
            </a:fld>
            <a:endParaRPr lang="en-AU"/>
          </a:p>
        </p:txBody>
      </p:sp>
      <p:sp>
        <p:nvSpPr>
          <p:cNvPr id="4" name="Footer Placeholder 3"/>
          <p:cNvSpPr>
            <a:spLocks noGrp="1"/>
          </p:cNvSpPr>
          <p:nvPr>
            <p:ph type="ftr" sz="quarter" idx="2"/>
          </p:nvPr>
        </p:nvSpPr>
        <p:spPr>
          <a:xfrm>
            <a:off x="0" y="9721107"/>
            <a:ext cx="3076363" cy="513507"/>
          </a:xfrm>
          <a:prstGeom prst="rect">
            <a:avLst/>
          </a:prstGeom>
        </p:spPr>
        <p:txBody>
          <a:bodyPr vert="horz" lIns="99048" tIns="49524" rIns="99048" bIns="49524" rtlCol="0" anchor="b"/>
          <a:lstStyle>
            <a:lvl1pPr algn="l">
              <a:defRPr sz="1300"/>
            </a:lvl1pPr>
          </a:lstStyle>
          <a:p>
            <a:endParaRPr lang="en-AU"/>
          </a:p>
        </p:txBody>
      </p:sp>
      <p:sp>
        <p:nvSpPr>
          <p:cNvPr id="5" name="Slide Number Placeholder 4"/>
          <p:cNvSpPr>
            <a:spLocks noGrp="1"/>
          </p:cNvSpPr>
          <p:nvPr>
            <p:ph type="sldNum" sz="quarter" idx="3"/>
          </p:nvPr>
        </p:nvSpPr>
        <p:spPr>
          <a:xfrm>
            <a:off x="4021294" y="9721107"/>
            <a:ext cx="3076363" cy="513507"/>
          </a:xfrm>
          <a:prstGeom prst="rect">
            <a:avLst/>
          </a:prstGeom>
        </p:spPr>
        <p:txBody>
          <a:bodyPr vert="horz" lIns="99048" tIns="49524" rIns="99048" bIns="49524" rtlCol="0" anchor="b"/>
          <a:lstStyle>
            <a:lvl1pPr algn="r">
              <a:defRPr sz="1300"/>
            </a:lvl1pPr>
          </a:lstStyle>
          <a:p>
            <a:fld id="{DD0D732B-2165-4A7D-B6D3-82446A7F5F1F}" type="slidenum">
              <a:rPr lang="en-AU" smtClean="0"/>
              <a:t>‹#›</a:t>
            </a:fld>
            <a:endParaRPr lang="en-AU"/>
          </a:p>
        </p:txBody>
      </p:sp>
    </p:spTree>
    <p:extLst>
      <p:ext uri="{BB962C8B-B14F-4D97-AF65-F5344CB8AC3E}">
        <p14:creationId xmlns:p14="http://schemas.microsoft.com/office/powerpoint/2010/main" val="67143762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9-28T23:58:54.387"/>
    </inkml:context>
    <inkml:brush xml:id="br0">
      <inkml:brushProperty name="width" value="0.025" units="cm"/>
      <inkml:brushProperty name="height" value="0.025" units="cm"/>
      <inkml:brushProperty name="color" value="#E71224"/>
      <inkml:brushProperty name="ignorePressure" value="1"/>
    </inkml:brush>
  </inkml:definitions>
  <inkml:trace contextRef="#ctx0" brushRef="#br0">0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9-28T23:59:23.632"/>
    </inkml:context>
    <inkml:brush xml:id="br0">
      <inkml:brushProperty name="width" value="0.1" units="cm"/>
      <inkml:brushProperty name="height" value="0.1" units="cm"/>
      <inkml:brushProperty name="color" value="#E71224"/>
      <inkml:brushProperty name="ignorePressure" value="1"/>
    </inkml:brush>
  </inkml:definitions>
  <inkml:trace contextRef="#ctx0" brushRef="#br0">1 0,'1114'0,"-1102"0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9-29T00:00:00.051"/>
    </inkml:context>
    <inkml:brush xml:id="br0">
      <inkml:brushProperty name="width" value="0.1" units="cm"/>
      <inkml:brushProperty name="height" value="0.1" units="cm"/>
      <inkml:brushProperty name="color" value="#E71224"/>
      <inkml:brushProperty name="ignorePressure" value="1"/>
    </inkml:brush>
  </inkml:definitions>
  <inkml:trace contextRef="#ctx0" brushRef="#br0">1 1,'2555'0,"-2545"0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9-29T00:00:13.445"/>
    </inkml:context>
    <inkml:brush xml:id="br0">
      <inkml:brushProperty name="width" value="0.1" units="cm"/>
      <inkml:brushProperty name="height" value="0.1" units="cm"/>
      <inkml:brushProperty name="color" value="#E71224"/>
      <inkml:brushProperty name="ignorePressure" value="1"/>
    </inkml:brush>
  </inkml:definitions>
  <inkml:trace contextRef="#ctx0" brushRef="#br0">1 1,'1751'0,"-1727"0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AU"/>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6B2D92F1-730E-4E85-BC79-9BC692588D2E}" type="datetimeFigureOut">
              <a:rPr lang="en-AU" smtClean="0"/>
              <a:t>9/08/2021</a:t>
            </a:fld>
            <a:endParaRPr lang="en-AU"/>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AU"/>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AU"/>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943383F1-CA2C-4629-A310-98EF240064C9}" type="slidenum">
              <a:rPr lang="en-AU" smtClean="0"/>
              <a:t>‹#›</a:t>
            </a:fld>
            <a:endParaRPr lang="en-AU"/>
          </a:p>
        </p:txBody>
      </p:sp>
    </p:spTree>
    <p:extLst>
      <p:ext uri="{BB962C8B-B14F-4D97-AF65-F5344CB8AC3E}">
        <p14:creationId xmlns:p14="http://schemas.microsoft.com/office/powerpoint/2010/main" val="4212933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2122573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3577438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354142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0F246DF1-F51C-406C-8079-642C1CDCBBBB}" type="datetimeFigureOut">
              <a:rPr lang="en-AU" smtClean="0"/>
              <a:t>9/08/2021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2312844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F246DF1-F51C-406C-8079-642C1CDCBBBB}" type="datetimeFigureOut">
              <a:rPr lang="en-AU" smtClean="0"/>
              <a:t>9/08/2021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1005222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246DF1-F51C-406C-8079-642C1CDCBBBB}" type="datetimeFigureOut">
              <a:rPr lang="en-AU" smtClean="0"/>
              <a:t>9/08/2021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4025409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0F246DF1-F51C-406C-8079-642C1CDCBBBB}" type="datetimeFigureOut">
              <a:rPr lang="en-AU" smtClean="0"/>
              <a:t>9/08/2021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2202798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0F246DF1-F51C-406C-8079-642C1CDCBBBB}" type="datetimeFigureOut">
              <a:rPr lang="en-AU" smtClean="0"/>
              <a:t>9/08/2021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123216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0F246DF1-F51C-406C-8079-642C1CDCBBBB}" type="datetimeFigureOut">
              <a:rPr lang="en-AU" smtClean="0"/>
              <a:t>9/08/2021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29979134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246DF1-F51C-406C-8079-642C1CDCBBBB}" type="datetimeFigureOut">
              <a:rPr lang="en-AU" smtClean="0"/>
              <a:t>9/08/2021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37032887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F246DF1-F51C-406C-8079-642C1CDCBBBB}" type="datetimeFigureOut">
              <a:rPr lang="en-AU" smtClean="0"/>
              <a:t>9/08/2021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383012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13642115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F246DF1-F51C-406C-8079-642C1CDCBBBB}" type="datetimeFigureOut">
              <a:rPr lang="en-AU" smtClean="0"/>
              <a:t>9/08/2021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32738712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F246DF1-F51C-406C-8079-642C1CDCBBBB}" type="datetimeFigureOut">
              <a:rPr lang="en-AU" smtClean="0"/>
              <a:t>9/08/2021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40736456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F246DF1-F51C-406C-8079-642C1CDCBBBB}" type="datetimeFigureOut">
              <a:rPr lang="en-AU" smtClean="0"/>
              <a:t>9/08/2021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F22E0C-6EA1-452F-A025-4A1A6C3C97AF}" type="slidenum">
              <a:rPr lang="en-AU" smtClean="0"/>
              <a:t>‹#›</a:t>
            </a:fld>
            <a:endParaRPr lang="en-AU"/>
          </a:p>
        </p:txBody>
      </p:sp>
    </p:spTree>
    <p:extLst>
      <p:ext uri="{BB962C8B-B14F-4D97-AF65-F5344CB8AC3E}">
        <p14:creationId xmlns:p14="http://schemas.microsoft.com/office/powerpoint/2010/main" val="194204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422027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2863997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AU"/>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652460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AU"/>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AU"/>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4169422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AU"/>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2534089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632766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11FE9E1-66F2-47EE-B213-FBA557F6BDA9}" type="datetimeFigureOut">
              <a:rPr lang="en-AU" smtClean="0"/>
              <a:t>9/08/2021</a:t>
            </a:fld>
            <a:endParaRPr lang="en-AU"/>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A9ED1DDE-C7A6-4398-AFAE-A066A9FABA13}" type="slidenum">
              <a:rPr lang="en-AU" smtClean="0"/>
              <a:t>‹#›</a:t>
            </a:fld>
            <a:endParaRPr lang="en-AU"/>
          </a:p>
        </p:txBody>
      </p:sp>
    </p:spTree>
    <p:extLst>
      <p:ext uri="{BB962C8B-B14F-4D97-AF65-F5344CB8AC3E}">
        <p14:creationId xmlns:p14="http://schemas.microsoft.com/office/powerpoint/2010/main" val="2850845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1"/>
          <p:cNvPicPr>
            <a:picLocks noChangeAspect="1"/>
          </p:cNvPicPr>
          <p:nvPr userDrawn="1"/>
        </p:nvPicPr>
        <p:blipFill>
          <a:blip r:embed="rId13">
            <a:extLst>
              <a:ext uri="{28A0092B-C50C-407E-A947-70E740481C1C}">
                <a14:useLocalDpi xmlns:a14="http://schemas.microsoft.com/office/drawing/2010/main" val="0"/>
              </a:ext>
            </a:extLst>
          </a:blip>
          <a:srcRect t="33598"/>
          <a:stretch>
            <a:fillRect/>
          </a:stretch>
        </p:blipFill>
        <p:spPr bwMode="auto">
          <a:xfrm>
            <a:off x="0" y="0"/>
            <a:ext cx="12192000" cy="1285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14"/>
          <a:stretch>
            <a:fillRect/>
          </a:stretch>
        </p:blipFill>
        <p:spPr>
          <a:xfrm>
            <a:off x="-1057" y="6063916"/>
            <a:ext cx="12193057" cy="794084"/>
          </a:xfrm>
          <a:prstGeom prst="rect">
            <a:avLst/>
          </a:prstGeom>
        </p:spPr>
      </p:pic>
    </p:spTree>
    <p:extLst>
      <p:ext uri="{BB962C8B-B14F-4D97-AF65-F5344CB8AC3E}">
        <p14:creationId xmlns:p14="http://schemas.microsoft.com/office/powerpoint/2010/main" val="830430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46DF1-F51C-406C-8079-642C1CDCBBBB}" type="datetimeFigureOut">
              <a:rPr lang="en-AU" smtClean="0"/>
              <a:t>9/08/2021</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22E0C-6EA1-452F-A025-4A1A6C3C97AF}" type="slidenum">
              <a:rPr lang="en-AU" smtClean="0"/>
              <a:t>‹#›</a:t>
            </a:fld>
            <a:endParaRPr lang="en-AU"/>
          </a:p>
        </p:txBody>
      </p:sp>
      <p:sp>
        <p:nvSpPr>
          <p:cNvPr id="7" name="gray rectangle"/>
          <p:cNvSpPr/>
          <p:nvPr userDrawn="1"/>
        </p:nvSpPr>
        <p:spPr>
          <a:xfrm>
            <a:off x="0" y="-9982"/>
            <a:ext cx="12188952" cy="685613"/>
          </a:xfrm>
          <a:prstGeom prst="rect">
            <a:avLst/>
          </a:prstGeom>
          <a:solidFill>
            <a:srgbClr val="00B050">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lumMod val="85000"/>
                  <a:lumOff val="15000"/>
                </a:prstClr>
              </a:solidFill>
            </a:endParaRPr>
          </a:p>
        </p:txBody>
      </p:sp>
      <p:sp>
        <p:nvSpPr>
          <p:cNvPr id="8" name="teal rectangle"/>
          <p:cNvSpPr/>
          <p:nvPr userDrawn="1"/>
        </p:nvSpPr>
        <p:spPr>
          <a:xfrm>
            <a:off x="3048" y="6753775"/>
            <a:ext cx="12188952" cy="104225"/>
          </a:xfrm>
          <a:prstGeom prst="rect">
            <a:avLst/>
          </a:prstGeom>
          <a:solidFill>
            <a:srgbClr val="FFFF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4194663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customXml" Target="../ink/ink2.xml"/><Relationship Id="rId13" Type="http://schemas.openxmlformats.org/officeDocument/2006/relationships/image" Target="../media/image8.png"/><Relationship Id="rId3" Type="http://schemas.openxmlformats.org/officeDocument/2006/relationships/image" Target="../media/image3.png"/><Relationship Id="rId7" Type="http://schemas.microsoft.com/office/2007/relationships/hdphoto" Target="../media/hdphoto2.wdp"/><Relationship Id="rId12" Type="http://schemas.openxmlformats.org/officeDocument/2006/relationships/customXml" Target="../ink/ink4.xml"/><Relationship Id="rId2" Type="http://schemas.openxmlformats.org/officeDocument/2006/relationships/customXml" Target="../ink/ink1.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7.png"/><Relationship Id="rId5" Type="http://schemas.microsoft.com/office/2007/relationships/hdphoto" Target="../media/hdphoto1.wdp"/><Relationship Id="rId10" Type="http://schemas.openxmlformats.org/officeDocument/2006/relationships/customXml" Target="../ink/ink3.xml"/><Relationship Id="rId4" Type="http://schemas.openxmlformats.org/officeDocument/2006/relationships/image" Target="../media/image4.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6D09D6E-5D5E-4D3B-AC19-A5EBD1E6FC4A}"/>
              </a:ext>
            </a:extLst>
          </p:cNvPr>
          <p:cNvSpPr txBox="1"/>
          <p:nvPr/>
        </p:nvSpPr>
        <p:spPr>
          <a:xfrm>
            <a:off x="198120" y="2419757"/>
            <a:ext cx="11724640" cy="3600986"/>
          </a:xfrm>
          <a:prstGeom prst="rect">
            <a:avLst/>
          </a:prstGeom>
          <a:noFill/>
        </p:spPr>
        <p:txBody>
          <a:bodyPr wrap="square" rtlCol="0">
            <a:spAutoFit/>
          </a:bodyPr>
          <a:lstStyle/>
          <a:p>
            <a:r>
              <a:rPr lang="en-AU" sz="2800" b="1" dirty="0">
                <a:solidFill>
                  <a:srgbClr val="C00000"/>
                </a:solidFill>
              </a:rPr>
              <a:t>RULES FOR SIGNIFICANT FIGURES</a:t>
            </a:r>
            <a:endParaRPr lang="en-AU" sz="2800" dirty="0">
              <a:solidFill>
                <a:srgbClr val="C00000"/>
              </a:solidFill>
            </a:endParaRPr>
          </a:p>
          <a:p>
            <a:pPr>
              <a:spcAft>
                <a:spcPts val="1200"/>
              </a:spcAft>
            </a:pPr>
            <a:r>
              <a:rPr lang="en-AU" sz="2800" dirty="0"/>
              <a:t>1. </a:t>
            </a:r>
            <a:r>
              <a:rPr lang="en-AU" sz="2800" b="1" dirty="0"/>
              <a:t>All non-zero numbers ARE significant.</a:t>
            </a:r>
            <a:r>
              <a:rPr lang="en-AU" sz="2800" dirty="0"/>
              <a:t> </a:t>
            </a:r>
            <a:r>
              <a:rPr lang="en-AU" sz="2400" dirty="0"/>
              <a:t>The number 33.2 has THREE significant figures because all of the digits present are non-zero.</a:t>
            </a:r>
          </a:p>
          <a:p>
            <a:pPr>
              <a:spcAft>
                <a:spcPts val="1200"/>
              </a:spcAft>
            </a:pPr>
            <a:r>
              <a:rPr lang="en-AU" sz="2800" dirty="0"/>
              <a:t>2. </a:t>
            </a:r>
            <a:r>
              <a:rPr lang="en-AU" sz="2800" b="1" dirty="0"/>
              <a:t>Zeros between two non-zero digits ARE significant.</a:t>
            </a:r>
            <a:r>
              <a:rPr lang="en-AU" sz="2800" dirty="0"/>
              <a:t> </a:t>
            </a:r>
            <a:r>
              <a:rPr lang="en-AU" sz="2400" dirty="0"/>
              <a:t>2051 has FOUR significant figures. The zero is between a 2 and a 5.</a:t>
            </a:r>
          </a:p>
          <a:p>
            <a:pPr>
              <a:spcAft>
                <a:spcPts val="1200"/>
              </a:spcAft>
            </a:pPr>
            <a:r>
              <a:rPr lang="en-AU" sz="2800" dirty="0"/>
              <a:t>3. </a:t>
            </a:r>
            <a:r>
              <a:rPr lang="en-AU" sz="2800" b="1" dirty="0"/>
              <a:t>Leading zeros are NOT significant.</a:t>
            </a:r>
            <a:r>
              <a:rPr lang="en-AU" sz="2800" dirty="0"/>
              <a:t> </a:t>
            </a:r>
            <a:r>
              <a:rPr lang="en-AU" sz="2400" dirty="0"/>
              <a:t>They're nothing more than "place holders." The number 0.54 has only TWO significant figures. 0.0032 also has TWO significant figures. All of the zeros are leading.</a:t>
            </a:r>
            <a:endParaRPr lang="en-AU" sz="2800" dirty="0"/>
          </a:p>
        </p:txBody>
      </p:sp>
      <p:sp>
        <p:nvSpPr>
          <p:cNvPr id="8" name="TextBox 7">
            <a:extLst>
              <a:ext uri="{FF2B5EF4-FFF2-40B4-BE49-F238E27FC236}">
                <a16:creationId xmlns:a16="http://schemas.microsoft.com/office/drawing/2014/main" id="{C2FF51EA-FE64-4A9D-AEC1-E98D6560D428}"/>
              </a:ext>
            </a:extLst>
          </p:cNvPr>
          <p:cNvSpPr txBox="1"/>
          <p:nvPr/>
        </p:nvSpPr>
        <p:spPr>
          <a:xfrm>
            <a:off x="233680" y="391576"/>
            <a:ext cx="11653520" cy="1877437"/>
          </a:xfrm>
          <a:prstGeom prst="rect">
            <a:avLst/>
          </a:prstGeom>
          <a:noFill/>
        </p:spPr>
        <p:txBody>
          <a:bodyPr wrap="square" rtlCol="0">
            <a:spAutoFit/>
          </a:bodyPr>
          <a:lstStyle/>
          <a:p>
            <a:pPr algn="ctr"/>
            <a:r>
              <a:rPr lang="en-AU" sz="4400" b="1" dirty="0">
                <a:solidFill>
                  <a:srgbClr val="C00000"/>
                </a:solidFill>
              </a:rPr>
              <a:t>SIGNIFICANT FIGURES</a:t>
            </a:r>
          </a:p>
          <a:p>
            <a:r>
              <a:rPr lang="en-AU" sz="2400" dirty="0"/>
              <a:t>When recording a value or measurement, it is important to show the accuracy of the value. We can achieve this by controlling the number of </a:t>
            </a:r>
            <a:r>
              <a:rPr lang="en-AU" sz="2400" b="1" dirty="0"/>
              <a:t>significant figures </a:t>
            </a:r>
            <a:r>
              <a:rPr lang="en-AU" sz="2400" dirty="0"/>
              <a:t>used to record a value. When writing values scientists must understand the correct use of significant figures.</a:t>
            </a:r>
            <a:endParaRPr lang="en-AU" sz="5400" dirty="0"/>
          </a:p>
        </p:txBody>
      </p:sp>
    </p:spTree>
    <p:extLst>
      <p:ext uri="{BB962C8B-B14F-4D97-AF65-F5344CB8AC3E}">
        <p14:creationId xmlns:p14="http://schemas.microsoft.com/office/powerpoint/2010/main" val="1666210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2872C1-615E-47D3-92D6-A2274D6F05BD}"/>
              </a:ext>
            </a:extLst>
          </p:cNvPr>
          <p:cNvSpPr/>
          <p:nvPr/>
        </p:nvSpPr>
        <p:spPr>
          <a:xfrm>
            <a:off x="111760" y="577433"/>
            <a:ext cx="11826240" cy="5601533"/>
          </a:xfrm>
          <a:prstGeom prst="rect">
            <a:avLst/>
          </a:prstGeom>
        </p:spPr>
        <p:txBody>
          <a:bodyPr wrap="square">
            <a:spAutoFit/>
          </a:bodyPr>
          <a:lstStyle/>
          <a:p>
            <a:pPr>
              <a:spcAft>
                <a:spcPts val="1200"/>
              </a:spcAft>
            </a:pPr>
            <a:r>
              <a:rPr lang="en-AU" sz="2800" b="1" dirty="0"/>
              <a:t>           </a:t>
            </a:r>
            <a:r>
              <a:rPr lang="en-AU" sz="2800" b="1" dirty="0">
                <a:solidFill>
                  <a:srgbClr val="C00000"/>
                </a:solidFill>
              </a:rPr>
              <a:t>RULES FOR SIGNIFICANT FIGURES continued</a:t>
            </a:r>
            <a:endParaRPr lang="en-AU" sz="2800" dirty="0">
              <a:solidFill>
                <a:srgbClr val="C00000"/>
              </a:solidFill>
            </a:endParaRPr>
          </a:p>
          <a:p>
            <a:pPr>
              <a:spcAft>
                <a:spcPts val="1200"/>
              </a:spcAft>
            </a:pPr>
            <a:r>
              <a:rPr lang="en-AU" sz="2800" dirty="0"/>
              <a:t>4. </a:t>
            </a:r>
            <a:r>
              <a:rPr lang="en-AU" sz="2800" b="1" dirty="0"/>
              <a:t>Trailing zeros to the right of the decimal ARE significant.</a:t>
            </a:r>
            <a:r>
              <a:rPr lang="en-AU" sz="2800" dirty="0"/>
              <a:t> </a:t>
            </a:r>
            <a:r>
              <a:rPr lang="en-AU" sz="2400" dirty="0"/>
              <a:t>There are only TWO significant figures in 9200, but FOUR significant figures in 92.00</a:t>
            </a:r>
          </a:p>
          <a:p>
            <a:pPr>
              <a:spcAft>
                <a:spcPts val="1200"/>
              </a:spcAft>
            </a:pPr>
            <a:r>
              <a:rPr lang="en-AU" sz="2400" dirty="0"/>
              <a:t>92.00 is different from 92: a scientist who measures 92.00 </a:t>
            </a:r>
            <a:r>
              <a:rPr lang="en-AU" sz="2400" dirty="0" err="1"/>
              <a:t>milliliters</a:t>
            </a:r>
            <a:r>
              <a:rPr lang="en-AU" sz="2400" dirty="0"/>
              <a:t> knows his value to the nearest 1/100th </a:t>
            </a:r>
            <a:r>
              <a:rPr lang="en-AU" sz="2400" dirty="0" err="1"/>
              <a:t>milliliter</a:t>
            </a:r>
            <a:r>
              <a:rPr lang="en-AU" sz="2400" dirty="0"/>
              <a:t>; meanwhile his colleague who measured 92 </a:t>
            </a:r>
            <a:r>
              <a:rPr lang="en-AU" sz="2400" dirty="0" err="1"/>
              <a:t>milliliters</a:t>
            </a:r>
            <a:r>
              <a:rPr lang="en-AU" sz="2400" dirty="0"/>
              <a:t> only knows his value to the nearest 1 </a:t>
            </a:r>
            <a:r>
              <a:rPr lang="en-AU" sz="2400" dirty="0" err="1"/>
              <a:t>milliliter</a:t>
            </a:r>
            <a:r>
              <a:rPr lang="en-AU" sz="2400" dirty="0"/>
              <a:t>. It's important to understand that "zero" does not mean "nothing." Zero denotes actual information, just like any other number. You cannot tag on zeros that aren't certain to belong there.</a:t>
            </a:r>
          </a:p>
          <a:p>
            <a:pPr>
              <a:spcAft>
                <a:spcPts val="1200"/>
              </a:spcAft>
            </a:pPr>
            <a:r>
              <a:rPr lang="en-AU" sz="2800" dirty="0"/>
              <a:t>5. </a:t>
            </a:r>
            <a:r>
              <a:rPr lang="en-AU" sz="2800" b="1" dirty="0"/>
              <a:t>Trailing zeros in a whole number with the decimal shown ARE significant.</a:t>
            </a:r>
            <a:r>
              <a:rPr lang="en-AU" sz="2800" dirty="0"/>
              <a:t> </a:t>
            </a:r>
            <a:r>
              <a:rPr lang="en-AU" sz="2400" dirty="0"/>
              <a:t>Placing a decimal at the end of a number is usually not done. By convention, however, this decimal indicates a significant zero. For example, "540." indicates that the trailing zero IS significant; there are THREE significant figures in this value. However this is more correctly written in scientific notation (see rule 8).</a:t>
            </a:r>
            <a:endParaRPr lang="en-AU" sz="2800" dirty="0"/>
          </a:p>
        </p:txBody>
      </p:sp>
    </p:spTree>
    <p:extLst>
      <p:ext uri="{BB962C8B-B14F-4D97-AF65-F5344CB8AC3E}">
        <p14:creationId xmlns:p14="http://schemas.microsoft.com/office/powerpoint/2010/main" val="410073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7F8EB4-6B13-466C-8FCE-B3DB650F714B}"/>
              </a:ext>
            </a:extLst>
          </p:cNvPr>
          <p:cNvSpPr/>
          <p:nvPr/>
        </p:nvSpPr>
        <p:spPr>
          <a:xfrm>
            <a:off x="157480" y="879385"/>
            <a:ext cx="11877040" cy="3231654"/>
          </a:xfrm>
          <a:prstGeom prst="rect">
            <a:avLst/>
          </a:prstGeom>
        </p:spPr>
        <p:txBody>
          <a:bodyPr wrap="square">
            <a:spAutoFit/>
          </a:bodyPr>
          <a:lstStyle/>
          <a:p>
            <a:pPr>
              <a:spcAft>
                <a:spcPts val="1200"/>
              </a:spcAft>
            </a:pPr>
            <a:r>
              <a:rPr lang="en-AU" sz="2800" b="1" dirty="0">
                <a:solidFill>
                  <a:srgbClr val="C00000"/>
                </a:solidFill>
              </a:rPr>
              <a:t>RULES FOR SIGNIFICANT FIGURES continued</a:t>
            </a:r>
            <a:endParaRPr lang="en-AU" sz="2800" dirty="0">
              <a:solidFill>
                <a:srgbClr val="C00000"/>
              </a:solidFill>
            </a:endParaRPr>
          </a:p>
          <a:p>
            <a:pPr>
              <a:spcAft>
                <a:spcPts val="1200"/>
              </a:spcAft>
            </a:pPr>
            <a:r>
              <a:rPr lang="en-AU" sz="2800" dirty="0"/>
              <a:t>6. </a:t>
            </a:r>
            <a:r>
              <a:rPr lang="en-AU" sz="2800" b="1" dirty="0"/>
              <a:t>Trailing zeros in a whole number with no decimal shown are NOT significant.</a:t>
            </a:r>
            <a:r>
              <a:rPr lang="en-AU" sz="2400" dirty="0"/>
              <a:t> Writing just "540" indicates that the zero is NOT significant, and there are only TWO significant figures in this value.</a:t>
            </a:r>
          </a:p>
          <a:p>
            <a:pPr>
              <a:spcAft>
                <a:spcPts val="1200"/>
              </a:spcAft>
            </a:pPr>
            <a:r>
              <a:rPr lang="en-AU" sz="2800" dirty="0"/>
              <a:t>7. </a:t>
            </a:r>
            <a:r>
              <a:rPr lang="en-AU" sz="2800" b="1" dirty="0"/>
              <a:t>Exact (counted) numbers have an INFINITE number of significant figures.</a:t>
            </a:r>
            <a:r>
              <a:rPr lang="en-AU" sz="2800" dirty="0"/>
              <a:t> </a:t>
            </a:r>
            <a:r>
              <a:rPr lang="en-AU" sz="2400" dirty="0"/>
              <a:t>This rule applies to numbers that are definitions. For example, 1 car = 1.00 cars = 1.0000 car = 1.0000000000000000000 cars, etc.</a:t>
            </a:r>
          </a:p>
        </p:txBody>
      </p:sp>
    </p:spTree>
    <p:extLst>
      <p:ext uri="{BB962C8B-B14F-4D97-AF65-F5344CB8AC3E}">
        <p14:creationId xmlns:p14="http://schemas.microsoft.com/office/powerpoint/2010/main" val="2397000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10623B6-7222-45B4-85A0-087988553ABA}"/>
              </a:ext>
            </a:extLst>
          </p:cNvPr>
          <p:cNvSpPr>
            <a:spLocks noGrp="1"/>
          </p:cNvSpPr>
          <p:nvPr>
            <p:ph type="subTitle" idx="1"/>
          </p:nvPr>
        </p:nvSpPr>
        <p:spPr>
          <a:xfrm>
            <a:off x="111760" y="767398"/>
            <a:ext cx="11602720" cy="3367722"/>
          </a:xfrm>
        </p:spPr>
        <p:txBody>
          <a:bodyPr/>
          <a:lstStyle/>
          <a:p>
            <a:pPr algn="l"/>
            <a:r>
              <a:rPr lang="en-AU" sz="2800" b="1" dirty="0">
                <a:solidFill>
                  <a:srgbClr val="C00000"/>
                </a:solidFill>
              </a:rPr>
              <a:t>RULES FOR SIGNIFICANT FIGURES continued</a:t>
            </a:r>
            <a:endParaRPr lang="en-AU" sz="2800" dirty="0">
              <a:solidFill>
                <a:srgbClr val="C00000"/>
              </a:solidFill>
            </a:endParaRPr>
          </a:p>
          <a:p>
            <a:pPr algn="l"/>
            <a:r>
              <a:rPr lang="en-AU" sz="2800" dirty="0"/>
              <a:t>8. </a:t>
            </a:r>
            <a:r>
              <a:rPr lang="en-AU" sz="2800" b="1" dirty="0"/>
              <a:t>For a number in scientific notation: N x 10</a:t>
            </a:r>
            <a:r>
              <a:rPr lang="en-AU" sz="2800" b="1" baseline="30000" dirty="0"/>
              <a:t>x</a:t>
            </a:r>
            <a:r>
              <a:rPr lang="en-AU" sz="2800" b="1" dirty="0"/>
              <a:t>, all digits comprising N ARE significant</a:t>
            </a:r>
            <a:r>
              <a:rPr lang="en-AU" b="1" dirty="0"/>
              <a:t>.</a:t>
            </a:r>
            <a:r>
              <a:rPr lang="en-AU" dirty="0"/>
              <a:t>  5.20 x 10</a:t>
            </a:r>
            <a:r>
              <a:rPr lang="en-AU" baseline="30000" dirty="0"/>
              <a:t>4</a:t>
            </a:r>
            <a:r>
              <a:rPr lang="en-AU" dirty="0"/>
              <a:t> has THREE significant figures, not two.</a:t>
            </a:r>
          </a:p>
          <a:p>
            <a:pPr algn="l"/>
            <a:r>
              <a:rPr lang="en-AU" dirty="0"/>
              <a:t>Rule 8 provides the opportunity to change the number of significant figures in a value by manipulating its form. For example, let's try writing 1100 with THREE significant figures. By rule 6, 1100 has TWO significant figures; its two trailing zeros are not significant. If we add a decimal to the end, we have 1100., with FOUR significant figures (by rule 5.) But by writing it in </a:t>
            </a:r>
            <a:r>
              <a:rPr lang="en-AU" u="sng" dirty="0"/>
              <a:t>scientific notation</a:t>
            </a:r>
            <a:r>
              <a:rPr lang="en-AU" dirty="0"/>
              <a:t>: 1.10 x 10</a:t>
            </a:r>
            <a:r>
              <a:rPr lang="en-AU" baseline="30000" dirty="0"/>
              <a:t>3</a:t>
            </a:r>
            <a:r>
              <a:rPr lang="en-AU" dirty="0"/>
              <a:t>, we create a THREE-significant-figure value.</a:t>
            </a:r>
          </a:p>
          <a:p>
            <a:pPr algn="l"/>
            <a:endParaRPr lang="en-AU" dirty="0"/>
          </a:p>
        </p:txBody>
      </p:sp>
    </p:spTree>
    <p:extLst>
      <p:ext uri="{BB962C8B-B14F-4D97-AF65-F5344CB8AC3E}">
        <p14:creationId xmlns:p14="http://schemas.microsoft.com/office/powerpoint/2010/main" val="4260645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9CAFC2D-663E-49E2-BCD6-28311723E3DA}"/>
              </a:ext>
            </a:extLst>
          </p:cNvPr>
          <p:cNvSpPr/>
          <p:nvPr/>
        </p:nvSpPr>
        <p:spPr>
          <a:xfrm>
            <a:off x="213360" y="1400016"/>
            <a:ext cx="11755120" cy="1384995"/>
          </a:xfrm>
          <a:prstGeom prst="rect">
            <a:avLst/>
          </a:prstGeom>
        </p:spPr>
        <p:txBody>
          <a:bodyPr wrap="square">
            <a:spAutoFit/>
          </a:bodyPr>
          <a:lstStyle/>
          <a:p>
            <a:pPr lvl="0" eaLnBrk="0" fontAlgn="base" hangingPunct="0">
              <a:spcBef>
                <a:spcPct val="0"/>
              </a:spcBef>
              <a:spcAft>
                <a:spcPct val="0"/>
              </a:spcAft>
            </a:pPr>
            <a:r>
              <a:rPr lang="en-US" altLang="en-US" sz="2400" dirty="0">
                <a:solidFill>
                  <a:srgbClr val="000000"/>
                </a:solidFill>
                <a:latin typeface="Tahoma" panose="020B0604030504040204" pitchFamily="34" charset="0"/>
                <a:cs typeface="Tahoma" panose="020B0604030504040204" pitchFamily="34" charset="0"/>
              </a:rPr>
              <a:t>In operations involving significant figures, the answer is reported in such a way that it reflects the reliability of the </a:t>
            </a:r>
            <a:r>
              <a:rPr lang="en-US" altLang="en-US" sz="2400" b="1" dirty="0">
                <a:solidFill>
                  <a:srgbClr val="000000"/>
                </a:solidFill>
                <a:latin typeface="Tahoma" panose="020B0604030504040204" pitchFamily="34" charset="0"/>
                <a:cs typeface="Tahoma" panose="020B0604030504040204" pitchFamily="34" charset="0"/>
              </a:rPr>
              <a:t>least precise</a:t>
            </a:r>
            <a:r>
              <a:rPr lang="en-US" altLang="en-US" sz="2400" dirty="0">
                <a:solidFill>
                  <a:srgbClr val="000000"/>
                </a:solidFill>
                <a:latin typeface="Tahoma" panose="020B0604030504040204" pitchFamily="34" charset="0"/>
                <a:cs typeface="Tahoma" panose="020B0604030504040204" pitchFamily="34" charset="0"/>
              </a:rPr>
              <a:t> operation. An answer is no more precise than the least precise number used to get the answer.</a:t>
            </a:r>
          </a:p>
          <a:p>
            <a:pPr lvl="0" eaLnBrk="0" fontAlgn="base" hangingPunct="0">
              <a:spcBef>
                <a:spcPct val="0"/>
              </a:spcBef>
              <a:spcAft>
                <a:spcPct val="0"/>
              </a:spcAft>
            </a:pPr>
            <a:endParaRPr lang="en-US" altLang="en-US" sz="1200" dirty="0"/>
          </a:p>
        </p:txBody>
      </p:sp>
      <p:sp>
        <p:nvSpPr>
          <p:cNvPr id="3" name="TextBox 2">
            <a:extLst>
              <a:ext uri="{FF2B5EF4-FFF2-40B4-BE49-F238E27FC236}">
                <a16:creationId xmlns:a16="http://schemas.microsoft.com/office/drawing/2014/main" id="{DAAA5424-ABAB-4D49-914F-56E185BFF839}"/>
              </a:ext>
            </a:extLst>
          </p:cNvPr>
          <p:cNvSpPr txBox="1"/>
          <p:nvPr/>
        </p:nvSpPr>
        <p:spPr>
          <a:xfrm>
            <a:off x="81280" y="503336"/>
            <a:ext cx="11653520" cy="769441"/>
          </a:xfrm>
          <a:prstGeom prst="rect">
            <a:avLst/>
          </a:prstGeom>
          <a:noFill/>
        </p:spPr>
        <p:txBody>
          <a:bodyPr wrap="square" rtlCol="0">
            <a:spAutoFit/>
          </a:bodyPr>
          <a:lstStyle/>
          <a:p>
            <a:pPr algn="ctr"/>
            <a:r>
              <a:rPr lang="en-AU" sz="4400" b="1" dirty="0">
                <a:solidFill>
                  <a:srgbClr val="C00000"/>
                </a:solidFill>
              </a:rPr>
              <a:t>Calculating with Significant figures</a:t>
            </a:r>
          </a:p>
        </p:txBody>
      </p:sp>
      <p:sp>
        <p:nvSpPr>
          <p:cNvPr id="4" name="Rectangle 3">
            <a:extLst>
              <a:ext uri="{FF2B5EF4-FFF2-40B4-BE49-F238E27FC236}">
                <a16:creationId xmlns:a16="http://schemas.microsoft.com/office/drawing/2014/main" id="{67C1A639-2243-4577-B48B-3B2CDD9F07C1}"/>
              </a:ext>
            </a:extLst>
          </p:cNvPr>
          <p:cNvSpPr/>
          <p:nvPr/>
        </p:nvSpPr>
        <p:spPr>
          <a:xfrm>
            <a:off x="213360" y="2785011"/>
            <a:ext cx="11755120" cy="1631216"/>
          </a:xfrm>
          <a:prstGeom prst="rect">
            <a:avLst/>
          </a:prstGeom>
        </p:spPr>
        <p:txBody>
          <a:bodyPr wrap="square">
            <a:spAutoFit/>
          </a:bodyPr>
          <a:lstStyle/>
          <a:p>
            <a:pPr lvl="0" eaLnBrk="0" fontAlgn="base" hangingPunct="0">
              <a:spcBef>
                <a:spcPct val="0"/>
              </a:spcBef>
              <a:spcAft>
                <a:spcPct val="0"/>
              </a:spcAft>
            </a:pPr>
            <a:r>
              <a:rPr lang="en-US" altLang="en-US" sz="2400" b="1" dirty="0">
                <a:latin typeface="Tahoma" panose="020B0604030504040204" pitchFamily="34" charset="0"/>
                <a:cs typeface="Tahoma" panose="020B0604030504040204" pitchFamily="34" charset="0"/>
              </a:rPr>
              <a:t>Multiplication and Division</a:t>
            </a:r>
          </a:p>
          <a:p>
            <a:pPr lvl="0" eaLnBrk="0" fontAlgn="base" hangingPunct="0">
              <a:spcBef>
                <a:spcPct val="0"/>
              </a:spcBef>
              <a:spcAft>
                <a:spcPct val="0"/>
              </a:spcAft>
            </a:pPr>
            <a:r>
              <a:rPr lang="en-US" altLang="en-US" sz="2400" dirty="0">
                <a:solidFill>
                  <a:srgbClr val="000000"/>
                </a:solidFill>
                <a:latin typeface="Tahoma" panose="020B0604030504040204" pitchFamily="34" charset="0"/>
                <a:cs typeface="Tahoma" panose="020B0604030504040204" pitchFamily="34" charset="0"/>
              </a:rPr>
              <a:t>For multiplication or division, the rule is to count the number of significant figures in each number being multiplied or divided and then limit the significant figures in the answer to the lowest count. </a:t>
            </a:r>
            <a:endParaRPr lang="en-AU" sz="2400" dirty="0"/>
          </a:p>
        </p:txBody>
      </p:sp>
      <p:sp>
        <p:nvSpPr>
          <p:cNvPr id="5" name="Rectangle 4">
            <a:extLst>
              <a:ext uri="{FF2B5EF4-FFF2-40B4-BE49-F238E27FC236}">
                <a16:creationId xmlns:a16="http://schemas.microsoft.com/office/drawing/2014/main" id="{EB7FB8A3-ECCC-4D32-9F2E-9F22B838EF73}"/>
              </a:ext>
            </a:extLst>
          </p:cNvPr>
          <p:cNvSpPr/>
          <p:nvPr/>
        </p:nvSpPr>
        <p:spPr>
          <a:xfrm>
            <a:off x="223520" y="4416227"/>
            <a:ext cx="11521440" cy="1569660"/>
          </a:xfrm>
          <a:prstGeom prst="rect">
            <a:avLst/>
          </a:prstGeom>
        </p:spPr>
        <p:txBody>
          <a:bodyPr wrap="square">
            <a:spAutoFit/>
          </a:bodyPr>
          <a:lstStyle/>
          <a:p>
            <a:r>
              <a:rPr lang="en-US" altLang="en-US" sz="2400" b="1" dirty="0">
                <a:latin typeface="Tahoma" panose="020B0604030504040204" pitchFamily="34" charset="0"/>
                <a:ea typeface="Tahoma" panose="020B0604030504040204" pitchFamily="34" charset="0"/>
                <a:cs typeface="Tahoma" panose="020B0604030504040204" pitchFamily="34" charset="0"/>
              </a:rPr>
              <a:t>Addition and Subtraction</a:t>
            </a:r>
          </a:p>
          <a:p>
            <a:r>
              <a:rPr lang="en-AU" sz="2400" dirty="0">
                <a:solidFill>
                  <a:srgbClr val="000000"/>
                </a:solidFill>
                <a:latin typeface="Tahoma" panose="020B0604030504040204" pitchFamily="34" charset="0"/>
                <a:ea typeface="Tahoma" panose="020B0604030504040204" pitchFamily="34" charset="0"/>
                <a:cs typeface="Tahoma" panose="020B0604030504040204" pitchFamily="34" charset="0"/>
              </a:rPr>
              <a:t>For addition and subtraction, look at the places to the decimal point.  Add or subtract in the normal fashion, then round the answer to the LEAST number of places to the decimal point of any number in the problem.</a:t>
            </a:r>
            <a:endParaRPr lang="en-AU"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95559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9" name="Ink 8">
                <a:extLst>
                  <a:ext uri="{FF2B5EF4-FFF2-40B4-BE49-F238E27FC236}">
                    <a16:creationId xmlns:a16="http://schemas.microsoft.com/office/drawing/2014/main" id="{592EEB11-7DCE-4F3D-A466-94C99F69B6A7}"/>
                  </a:ext>
                </a:extLst>
              </p14:cNvPr>
              <p14:cNvContentPartPr/>
              <p14:nvPr/>
            </p14:nvContentPartPr>
            <p14:xfrm>
              <a:off x="8138280" y="2958280"/>
              <a:ext cx="360" cy="360"/>
            </p14:xfrm>
          </p:contentPart>
        </mc:Choice>
        <mc:Fallback xmlns="">
          <p:pic>
            <p:nvPicPr>
              <p:cNvPr id="9" name="Ink 8">
                <a:extLst>
                  <a:ext uri="{FF2B5EF4-FFF2-40B4-BE49-F238E27FC236}">
                    <a16:creationId xmlns:a16="http://schemas.microsoft.com/office/drawing/2014/main" id="{592EEB11-7DCE-4F3D-A466-94C99F69B6A7}"/>
                  </a:ext>
                </a:extLst>
              </p:cNvPr>
              <p:cNvPicPr/>
              <p:nvPr/>
            </p:nvPicPr>
            <p:blipFill>
              <a:blip r:embed="rId3"/>
              <a:stretch>
                <a:fillRect/>
              </a:stretch>
            </p:blipFill>
            <p:spPr>
              <a:xfrm>
                <a:off x="8133960" y="2953960"/>
                <a:ext cx="9000" cy="9000"/>
              </a:xfrm>
              <a:prstGeom prst="rect">
                <a:avLst/>
              </a:prstGeom>
            </p:spPr>
          </p:pic>
        </mc:Fallback>
      </mc:AlternateContent>
      <p:grpSp>
        <p:nvGrpSpPr>
          <p:cNvPr id="15" name="Group 14">
            <a:extLst>
              <a:ext uri="{FF2B5EF4-FFF2-40B4-BE49-F238E27FC236}">
                <a16:creationId xmlns:a16="http://schemas.microsoft.com/office/drawing/2014/main" id="{8614CDDF-C688-4182-A8BF-4C0CA995B653}"/>
              </a:ext>
            </a:extLst>
          </p:cNvPr>
          <p:cNvGrpSpPr/>
          <p:nvPr/>
        </p:nvGrpSpPr>
        <p:grpSpPr>
          <a:xfrm>
            <a:off x="254001" y="793202"/>
            <a:ext cx="11362981" cy="5271596"/>
            <a:chOff x="254001" y="793202"/>
            <a:chExt cx="11362981" cy="5271596"/>
          </a:xfrm>
        </p:grpSpPr>
        <p:pic>
          <p:nvPicPr>
            <p:cNvPr id="2" name="Picture 1">
              <a:extLst>
                <a:ext uri="{FF2B5EF4-FFF2-40B4-BE49-F238E27FC236}">
                  <a16:creationId xmlns:a16="http://schemas.microsoft.com/office/drawing/2014/main" id="{5097C28E-0E8D-4F14-9845-107F2D6C7E91}"/>
                </a:ext>
              </a:extLst>
            </p:cNvPr>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254001" y="793202"/>
              <a:ext cx="6165532" cy="5271596"/>
            </a:xfrm>
            <a:prstGeom prst="rect">
              <a:avLst/>
            </a:prstGeom>
          </p:spPr>
        </p:pic>
        <p:pic>
          <p:nvPicPr>
            <p:cNvPr id="3" name="Picture 2">
              <a:extLst>
                <a:ext uri="{FF2B5EF4-FFF2-40B4-BE49-F238E27FC236}">
                  <a16:creationId xmlns:a16="http://schemas.microsoft.com/office/drawing/2014/main" id="{D7863226-B901-418B-B640-24CFEC292E57}"/>
                </a:ext>
              </a:extLst>
            </p:cNvPr>
            <p:cNvPicPr>
              <a:picLocks noChangeAspect="1"/>
            </p:cNvPicPr>
            <p:nvPr/>
          </p:nvPicPr>
          <p:blipFill>
            <a:blip r:embed="rId6">
              <a:clrChange>
                <a:clrFrom>
                  <a:srgbClr val="FFFFFF"/>
                </a:clrFrom>
                <a:clrTo>
                  <a:srgbClr val="FFFFFF">
                    <a:alpha val="0"/>
                  </a:srgbClr>
                </a:clrTo>
              </a:clrChange>
              <a:extLst>
                <a:ext uri="{BEBA8EAE-BF5A-486C-A8C5-ECC9F3942E4B}">
                  <a14:imgProps xmlns:a14="http://schemas.microsoft.com/office/drawing/2010/main">
                    <a14:imgLayer r:embed="rId7">
                      <a14:imgEffect>
                        <a14:sharpenSoften amount="50000"/>
                      </a14:imgEffect>
                    </a14:imgLayer>
                  </a14:imgProps>
                </a:ext>
              </a:extLst>
            </a:blip>
            <a:stretch>
              <a:fillRect/>
            </a:stretch>
          </p:blipFill>
          <p:spPr>
            <a:xfrm>
              <a:off x="6730657" y="793202"/>
              <a:ext cx="4886325" cy="1819275"/>
            </a:xfrm>
            <a:prstGeom prst="rect">
              <a:avLst/>
            </a:prstGeom>
          </p:spPr>
        </p:pic>
        <mc:AlternateContent xmlns:mc="http://schemas.openxmlformats.org/markup-compatibility/2006" xmlns:p14="http://schemas.microsoft.com/office/powerpoint/2010/main">
          <mc:Choice Requires="p14">
            <p:contentPart p14:bwMode="auto" r:id="rId8">
              <p14:nvContentPartPr>
                <p14:cNvPr id="11" name="Ink 10">
                  <a:extLst>
                    <a:ext uri="{FF2B5EF4-FFF2-40B4-BE49-F238E27FC236}">
                      <a16:creationId xmlns:a16="http://schemas.microsoft.com/office/drawing/2014/main" id="{02ECDD85-7925-488C-BE1B-C24FE1251EA8}"/>
                    </a:ext>
                  </a:extLst>
                </p14:cNvPr>
                <p14:cNvContentPartPr/>
                <p14:nvPr/>
              </p14:nvContentPartPr>
              <p14:xfrm>
                <a:off x="8910000" y="2508320"/>
                <a:ext cx="405720" cy="360"/>
              </p14:xfrm>
            </p:contentPart>
          </mc:Choice>
          <mc:Fallback xmlns="">
            <p:pic>
              <p:nvPicPr>
                <p:cNvPr id="11" name="Ink 10">
                  <a:extLst>
                    <a:ext uri="{FF2B5EF4-FFF2-40B4-BE49-F238E27FC236}">
                      <a16:creationId xmlns:a16="http://schemas.microsoft.com/office/drawing/2014/main" id="{02ECDD85-7925-488C-BE1B-C24FE1251EA8}"/>
                    </a:ext>
                  </a:extLst>
                </p:cNvPr>
                <p:cNvPicPr/>
                <p:nvPr/>
              </p:nvPicPr>
              <p:blipFill>
                <a:blip r:embed="rId9"/>
                <a:stretch>
                  <a:fillRect/>
                </a:stretch>
              </p:blipFill>
              <p:spPr>
                <a:xfrm>
                  <a:off x="8892360" y="2490320"/>
                  <a:ext cx="44136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3" name="Ink 12">
                  <a:extLst>
                    <a:ext uri="{FF2B5EF4-FFF2-40B4-BE49-F238E27FC236}">
                      <a16:creationId xmlns:a16="http://schemas.microsoft.com/office/drawing/2014/main" id="{EB8C4C3F-9C8E-4F66-81D2-9E29448A3AFD}"/>
                    </a:ext>
                  </a:extLst>
                </p14:cNvPr>
                <p14:cNvContentPartPr/>
                <p14:nvPr/>
              </p14:nvContentPartPr>
              <p14:xfrm>
                <a:off x="2143560" y="4723000"/>
                <a:ext cx="923760" cy="360"/>
              </p14:xfrm>
            </p:contentPart>
          </mc:Choice>
          <mc:Fallback xmlns="">
            <p:pic>
              <p:nvPicPr>
                <p:cNvPr id="13" name="Ink 12">
                  <a:extLst>
                    <a:ext uri="{FF2B5EF4-FFF2-40B4-BE49-F238E27FC236}">
                      <a16:creationId xmlns:a16="http://schemas.microsoft.com/office/drawing/2014/main" id="{EB8C4C3F-9C8E-4F66-81D2-9E29448A3AFD}"/>
                    </a:ext>
                  </a:extLst>
                </p:cNvPr>
                <p:cNvPicPr/>
                <p:nvPr/>
              </p:nvPicPr>
              <p:blipFill>
                <a:blip r:embed="rId11"/>
                <a:stretch>
                  <a:fillRect/>
                </a:stretch>
              </p:blipFill>
              <p:spPr>
                <a:xfrm>
                  <a:off x="2125920" y="4705360"/>
                  <a:ext cx="9594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4" name="Ink 13">
                  <a:extLst>
                    <a:ext uri="{FF2B5EF4-FFF2-40B4-BE49-F238E27FC236}">
                      <a16:creationId xmlns:a16="http://schemas.microsoft.com/office/drawing/2014/main" id="{B3ACAB4F-61DA-42EA-AFD2-5AB986125AEE}"/>
                    </a:ext>
                  </a:extLst>
                </p14:cNvPr>
                <p14:cNvContentPartPr/>
                <p14:nvPr/>
              </p14:nvContentPartPr>
              <p14:xfrm>
                <a:off x="3992520" y="4448680"/>
                <a:ext cx="639360" cy="360"/>
              </p14:xfrm>
            </p:contentPart>
          </mc:Choice>
          <mc:Fallback xmlns="">
            <p:pic>
              <p:nvPicPr>
                <p:cNvPr id="14" name="Ink 13">
                  <a:extLst>
                    <a:ext uri="{FF2B5EF4-FFF2-40B4-BE49-F238E27FC236}">
                      <a16:creationId xmlns:a16="http://schemas.microsoft.com/office/drawing/2014/main" id="{B3ACAB4F-61DA-42EA-AFD2-5AB986125AEE}"/>
                    </a:ext>
                  </a:extLst>
                </p:cNvPr>
                <p:cNvPicPr/>
                <p:nvPr/>
              </p:nvPicPr>
              <p:blipFill>
                <a:blip r:embed="rId13"/>
                <a:stretch>
                  <a:fillRect/>
                </a:stretch>
              </p:blipFill>
              <p:spPr>
                <a:xfrm>
                  <a:off x="3974880" y="4431040"/>
                  <a:ext cx="675000" cy="36000"/>
                </a:xfrm>
                <a:prstGeom prst="rect">
                  <a:avLst/>
                </a:prstGeom>
              </p:spPr>
            </p:pic>
          </mc:Fallback>
        </mc:AlternateContent>
      </p:grpSp>
      <p:sp>
        <p:nvSpPr>
          <p:cNvPr id="4" name="TextBox 3">
            <a:extLst>
              <a:ext uri="{FF2B5EF4-FFF2-40B4-BE49-F238E27FC236}">
                <a16:creationId xmlns:a16="http://schemas.microsoft.com/office/drawing/2014/main" id="{B2B12935-F478-4D19-B4B4-481B6E0162E5}"/>
              </a:ext>
            </a:extLst>
          </p:cNvPr>
          <p:cNvSpPr txBox="1"/>
          <p:nvPr/>
        </p:nvSpPr>
        <p:spPr>
          <a:xfrm>
            <a:off x="7198489" y="4256156"/>
            <a:ext cx="3656632" cy="1200329"/>
          </a:xfrm>
          <a:prstGeom prst="rect">
            <a:avLst/>
          </a:prstGeom>
          <a:noFill/>
        </p:spPr>
        <p:txBody>
          <a:bodyPr wrap="square" rtlCol="0">
            <a:spAutoFit/>
          </a:bodyPr>
          <a:lstStyle/>
          <a:p>
            <a:r>
              <a:rPr lang="en-AU" dirty="0">
                <a:solidFill>
                  <a:srgbClr val="C00000"/>
                </a:solidFill>
              </a:rPr>
              <a:t>Note: Calculation is done with all decimal places… this ensures correct calculation of answer… only then is significant figure notation applied!</a:t>
            </a:r>
          </a:p>
        </p:txBody>
      </p:sp>
      <p:cxnSp>
        <p:nvCxnSpPr>
          <p:cNvPr id="6" name="Straight Arrow Connector 5">
            <a:extLst>
              <a:ext uri="{FF2B5EF4-FFF2-40B4-BE49-F238E27FC236}">
                <a16:creationId xmlns:a16="http://schemas.microsoft.com/office/drawing/2014/main" id="{7EA3F2CE-BF28-4F4C-A179-CD965970FCA2}"/>
              </a:ext>
            </a:extLst>
          </p:cNvPr>
          <p:cNvCxnSpPr/>
          <p:nvPr/>
        </p:nvCxnSpPr>
        <p:spPr>
          <a:xfrm flipH="1" flipV="1">
            <a:off x="5273749" y="4448680"/>
            <a:ext cx="1903228" cy="1339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E37827BD-A832-4F4A-95EB-931060E83783}"/>
              </a:ext>
            </a:extLst>
          </p:cNvPr>
          <p:cNvCxnSpPr>
            <a:cxnSpLocks/>
          </p:cNvCxnSpPr>
          <p:nvPr/>
        </p:nvCxnSpPr>
        <p:spPr>
          <a:xfrm flipH="1" flipV="1">
            <a:off x="7144025" y="2718402"/>
            <a:ext cx="42205" cy="18642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70007242"/>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44546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3">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5631</TotalTime>
  <Words>721</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Calibri Light</vt:lpstr>
      <vt:lpstr>Tahoma</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vector>
  </TitlesOfParts>
  <Company>Queensland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TURNER, Gary</dc:creator>
  <cp:lastModifiedBy>TURNER, Gary (gturn44)</cp:lastModifiedBy>
  <cp:revision>228</cp:revision>
  <dcterms:created xsi:type="dcterms:W3CDTF">2017-11-27T10:17:47Z</dcterms:created>
  <dcterms:modified xsi:type="dcterms:W3CDTF">2021-08-09T03:38:53Z</dcterms:modified>
</cp:coreProperties>
</file>